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notesMasterIdLst>
    <p:notesMasterId r:id="rId27"/>
  </p:notesMasterIdLst>
  <p:handoutMasterIdLst>
    <p:handoutMasterId r:id="rId28"/>
  </p:handoutMasterIdLst>
  <p:sldIdLst>
    <p:sldId id="803" r:id="rId5"/>
    <p:sldId id="704" r:id="rId6"/>
    <p:sldId id="1023" r:id="rId7"/>
    <p:sldId id="1065" r:id="rId8"/>
    <p:sldId id="1020" r:id="rId9"/>
    <p:sldId id="1069" r:id="rId10"/>
    <p:sldId id="969" r:id="rId11"/>
    <p:sldId id="1154" r:id="rId12"/>
    <p:sldId id="614" r:id="rId13"/>
    <p:sldId id="811" r:id="rId14"/>
    <p:sldId id="1002" r:id="rId15"/>
    <p:sldId id="1150" r:id="rId16"/>
    <p:sldId id="1153" r:id="rId17"/>
    <p:sldId id="1151" r:id="rId18"/>
    <p:sldId id="1140" r:id="rId19"/>
    <p:sldId id="1139" r:id="rId20"/>
    <p:sldId id="1136" r:id="rId21"/>
    <p:sldId id="1137" r:id="rId22"/>
    <p:sldId id="1138" r:id="rId23"/>
    <p:sldId id="1126" r:id="rId24"/>
    <p:sldId id="1149" r:id="rId25"/>
    <p:sldId id="1132" r:id="rId26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778E4"/>
    <a:srgbClr val="D60202"/>
    <a:srgbClr val="D49D1B"/>
    <a:srgbClr val="FFCC33"/>
    <a:srgbClr val="F2A835"/>
    <a:srgbClr val="BB8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46"/>
    <p:restoredTop sz="93696"/>
  </p:normalViewPr>
  <p:slideViewPr>
    <p:cSldViewPr snapToGrid="0" showGuides="1">
      <p:cViewPr varScale="1">
        <p:scale>
          <a:sx n="145" d="100"/>
          <a:sy n="145" d="100"/>
        </p:scale>
        <p:origin x="176" y="280"/>
      </p:cViewPr>
      <p:guideLst>
        <p:guide orient="horz" pos="1620"/>
        <p:guide pos="21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DB8421B-F106-0F40-9EC7-EF8356359FF6}" type="datetimeFigureOut">
              <a:rPr lang="en-US"/>
              <a:pPr>
                <a:defRPr/>
              </a:pPr>
              <a:t>5/30/23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180CBAA-F0DF-1340-95D9-7A5629D98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382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78DDA51-8555-CD4B-A6B7-F9168BB8597B}" type="datetimeFigureOut">
              <a:rPr lang="en-US"/>
              <a:pPr>
                <a:defRPr/>
              </a:pPr>
              <a:t>5/30/23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9E17729-44CA-6748-867B-0A3F027C49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358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7868" indent="-27994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19797" indent="-22395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67716" indent="-22395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5635" indent="-22395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3554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1472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59391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07310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3469E48-9DC9-AC40-9710-0F1B12274279}" type="slidenum">
              <a:rPr lang="en-US" sz="1200"/>
              <a:pPr eaLnBrk="1" hangingPunct="1"/>
              <a:t>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0734195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7868" indent="-27994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19797" indent="-22395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67716" indent="-22395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5635" indent="-22395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3554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1472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59391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07310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3469E48-9DC9-AC40-9710-0F1B12274279}" type="slidenum">
              <a:rPr lang="en-US" sz="1200"/>
              <a:pPr eaLnBrk="1" hangingPunct="1"/>
              <a:t>21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266286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Norway-UK treaties govern Frigg (1976); Statfjord (1979); &amp; Murchison (1979). </a:t>
            </a:r>
          </a:p>
          <a:p>
            <a:r>
              <a:rPr lang="en-US"/>
              <a:t>Also UK-Netherlands treaty for Markham Field.</a:t>
            </a:r>
          </a:p>
          <a:p>
            <a:r>
              <a:rPr lang="en-US"/>
              <a:t>Norway-UK general unitization framework treaty in 2005. (intended to avoid the need for new treaties)</a:t>
            </a:r>
          </a:p>
          <a:p>
            <a:r>
              <a:rPr lang="en-US"/>
              <a:t>	Provides process for allocating unit production between UK and Norway and a general unit plan in consultation with licensees</a:t>
            </a:r>
          </a:p>
          <a:p>
            <a:r>
              <a:rPr lang="en-US"/>
              <a:t>	Then licensees make a UA and designate a UO and then UK and Norway must approve</a:t>
            </a:r>
          </a:p>
          <a:p>
            <a:r>
              <a:rPr lang="en-US"/>
              <a:t>	Expert referral </a:t>
            </a: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38C3321-DCA2-4236-A165-071DFC92706E}" type="slidenum">
              <a:rPr lang="en-US" smtClean="0"/>
              <a:pPr eaLnBrk="1" hangingPunct="1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73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7868" indent="-27994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19797" indent="-22395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67716" indent="-22395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5635" indent="-22395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3554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1472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59391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07310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A8B1573-265F-2346-AB7A-7711D27693B1}" type="slidenum">
              <a:rPr lang="en-US" sz="1200"/>
              <a:pPr eaLnBrk="1" hangingPunct="1"/>
              <a:t>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9190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7868" indent="-27994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19797" indent="-22395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67716" indent="-22395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5635" indent="-22395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3554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1472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59391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07310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A8B1573-265F-2346-AB7A-7711D27693B1}" type="slidenum">
              <a:rPr lang="en-US" sz="1200"/>
              <a:pPr eaLnBrk="1" hangingPunct="1"/>
              <a:t>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17023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7868" indent="-27994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19797" indent="-22395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67716" indent="-22395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5635" indent="-22395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3554" indent="-2239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1472" indent="-2239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59391" indent="-2239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07310" indent="-2239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C50AFA-3185-6447-AE52-D7253AA8672C}" type="slidenum">
              <a:rPr lang="en-US"/>
              <a:pPr eaLnBrk="1" hangingPunct="1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842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charset="-128"/>
              </a:rPr>
              <a:t>When you work in the oil industry, you’ll find that many of your problems cannot be solved with engineering, or market analysis, or customer relations—they’ll depend on government regulation.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6982403-319C-FB4A-B480-4CB1052B6E84}" type="slidenum">
              <a:rPr lang="en-US" altLang="en-US"/>
              <a:pPr eaLnBrk="1" hangingPunct="1"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6211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7868" indent="-27994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19797" indent="-22395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67716" indent="-22395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5635" indent="-22395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3554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1472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59391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07310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A8B1573-265F-2346-AB7A-7711D27693B1}" type="slidenum">
              <a:rPr lang="en-US" sz="1200"/>
              <a:pPr eaLnBrk="1" hangingPunct="1"/>
              <a:t>11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042459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7868" indent="-27994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19797" indent="-22395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67716" indent="-22395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5635" indent="-22395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3554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1472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59391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07310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3469E48-9DC9-AC40-9710-0F1B12274279}" type="slidenum">
              <a:rPr lang="en-US" sz="1200"/>
              <a:pPr eaLnBrk="1" hangingPunct="1"/>
              <a:t>15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435552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7868" indent="-27994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19797" indent="-22395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67716" indent="-22395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5635" indent="-22395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3554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1472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59391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07310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A8B1573-265F-2346-AB7A-7711D27693B1}" type="slidenum">
              <a:rPr lang="en-US" sz="1200"/>
              <a:pPr eaLnBrk="1" hangingPunct="1"/>
              <a:t>20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914314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Line Title/Present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4840D_1123b_CP_RT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376362"/>
            <a:ext cx="9144000" cy="2185988"/>
          </a:xfrm>
          <a:prstGeom prst="rect">
            <a:avLst/>
          </a:prstGeom>
          <a:solidFill>
            <a:schemeClr val="accent4"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7" descr="SMUWorldChangers W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10" y="4457315"/>
            <a:ext cx="3085518" cy="431793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99" y="1473673"/>
            <a:ext cx="8732520" cy="1148987"/>
          </a:xfrm>
        </p:spPr>
        <p:txBody>
          <a:bodyPr>
            <a:normAutofit/>
          </a:bodyPr>
          <a:lstStyle>
            <a:lvl1pPr algn="l">
              <a:defRPr sz="4800" b="0">
                <a:solidFill>
                  <a:srgbClr val="FFFFFF"/>
                </a:solidFill>
                <a:latin typeface="Palatino Linotype"/>
                <a:cs typeface="Palatino Linotyp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46665" y="2613182"/>
            <a:ext cx="8732520" cy="549651"/>
          </a:xfrm>
          <a:effectLst/>
        </p:spPr>
        <p:txBody>
          <a:bodyPr anchor="ctr">
            <a:noAutofit/>
          </a:bodyPr>
          <a:lstStyle>
            <a:lvl1pPr algn="l">
              <a:spcAft>
                <a:spcPts val="600"/>
              </a:spcAft>
              <a:buNone/>
              <a:defRPr sz="2800" cap="all">
                <a:solidFill>
                  <a:srgbClr val="D49D1B"/>
                </a:solidFill>
              </a:defRPr>
            </a:lvl1pPr>
            <a:lvl2pPr marL="0" indent="0" algn="l">
              <a:buNone/>
              <a:defRPr sz="26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246433" y="3133966"/>
            <a:ext cx="8729333" cy="388937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06400" indent="0">
              <a:buNone/>
              <a:defRPr/>
            </a:lvl2pPr>
            <a:lvl3pPr marL="798513" indent="0">
              <a:buNone/>
              <a:defRPr/>
            </a:lvl3pPr>
            <a:lvl4pPr marL="1139825" indent="0">
              <a:buNone/>
              <a:defRPr/>
            </a:lvl4pPr>
            <a:lvl5pPr marL="1430338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5045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457200" y="1197865"/>
            <a:ext cx="8686800" cy="36377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47" y="4694311"/>
            <a:ext cx="2437765" cy="40513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67158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200151"/>
            <a:ext cx="4148477" cy="3622682"/>
          </a:xfrm>
        </p:spPr>
        <p:txBody>
          <a:bodyPr/>
          <a:lstStyle>
            <a:lvl1pPr>
              <a:spcBef>
                <a:spcPts val="0"/>
              </a:spcBef>
              <a:defRPr sz="2000" b="0" i="0">
                <a:latin typeface="Helvetica Light"/>
                <a:cs typeface="Helvetica Light"/>
              </a:defRPr>
            </a:lvl1pPr>
            <a:lvl2pPr>
              <a:spcBef>
                <a:spcPts val="0"/>
              </a:spcBef>
              <a:defRPr sz="1800" b="0" i="0">
                <a:latin typeface="Helvetica Light"/>
                <a:cs typeface="Helvetica Light"/>
              </a:defRPr>
            </a:lvl2pPr>
            <a:lvl3pPr>
              <a:spcBef>
                <a:spcPts val="0"/>
              </a:spcBef>
              <a:defRPr sz="1600" b="0" i="0">
                <a:latin typeface="Helvetica Light"/>
                <a:cs typeface="Helvetica Light"/>
              </a:defRPr>
            </a:lvl3pPr>
            <a:lvl4pPr>
              <a:spcBef>
                <a:spcPts val="0"/>
              </a:spcBef>
              <a:defRPr sz="1400" b="0" i="0">
                <a:latin typeface="Helvetica Light"/>
                <a:cs typeface="Helvetica Light"/>
              </a:defRPr>
            </a:lvl4pPr>
            <a:lvl5pPr>
              <a:spcBef>
                <a:spcPts val="0"/>
              </a:spcBef>
              <a:defRPr sz="1400" b="0" i="0">
                <a:latin typeface="Helvetica Light"/>
                <a:cs typeface="Helvetica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8" y="1200151"/>
            <a:ext cx="4151376" cy="3622682"/>
          </a:xfrm>
        </p:spPr>
        <p:txBody>
          <a:bodyPr rtlCol="0">
            <a:normAutofit/>
          </a:bodyPr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/>
            </a:lvl3pPr>
            <a:lvl4pPr>
              <a:defRPr lang="en-US" sz="1400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541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/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381" y="1648953"/>
            <a:ext cx="4148477" cy="3173880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2000" b="0" i="0">
                <a:latin typeface="Helvetica Light"/>
                <a:cs typeface="Helvetica Light"/>
              </a:defRPr>
            </a:lvl1pPr>
            <a:lvl2pPr>
              <a:spcBef>
                <a:spcPts val="0"/>
              </a:spcBef>
              <a:spcAft>
                <a:spcPts val="1200"/>
              </a:spcAft>
              <a:defRPr sz="1800" b="0" i="0">
                <a:latin typeface="Helvetica Light"/>
                <a:cs typeface="Helvetica Light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sz="1600" b="0" i="0">
                <a:latin typeface="Helvetica Light"/>
                <a:cs typeface="Helvetica Light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sz="1400" b="0" i="0">
                <a:latin typeface="Helvetica Light"/>
                <a:cs typeface="Helvetica Light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sz="1400" b="0" i="0">
                <a:latin typeface="Helvetica Light"/>
                <a:cs typeface="Helvetica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8" y="1648953"/>
            <a:ext cx="4151376" cy="3173880"/>
          </a:xfrm>
        </p:spPr>
        <p:txBody>
          <a:bodyPr rtlCol="0">
            <a:normAutofit/>
          </a:bodyPr>
          <a:lstStyle>
            <a:lvl1pPr>
              <a:spcAft>
                <a:spcPts val="1200"/>
              </a:spcAft>
              <a:defRPr lang="en-US" sz="2000" dirty="0" smtClean="0"/>
            </a:lvl1pPr>
            <a:lvl2pPr>
              <a:spcAft>
                <a:spcPts val="1200"/>
              </a:spcAft>
              <a:defRPr lang="en-US" sz="1800" dirty="0" smtClean="0"/>
            </a:lvl2pPr>
            <a:lvl3pPr>
              <a:spcAft>
                <a:spcPts val="1200"/>
              </a:spcAft>
              <a:defRPr lang="en-US" sz="1600" dirty="0" smtClean="0"/>
            </a:lvl3pPr>
            <a:lvl4pPr>
              <a:spcAft>
                <a:spcPts val="1200"/>
              </a:spcAft>
              <a:defRPr lang="en-US" sz="1400" dirty="0" smtClean="0"/>
            </a:lvl4pPr>
            <a:lvl5pPr>
              <a:spcAft>
                <a:spcPts val="1200"/>
              </a:spcAft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55380" y="1136650"/>
            <a:ext cx="4141501" cy="503238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1"/>
          </p:nvPr>
        </p:nvSpPr>
        <p:spPr>
          <a:xfrm>
            <a:off x="4645502" y="1136650"/>
            <a:ext cx="4141501" cy="503238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9203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098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Blue w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569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903288" y="1618060"/>
            <a:ext cx="2286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600">
                <a:solidFill>
                  <a:srgbClr val="000000"/>
                </a:solidFill>
                <a:latin typeface="Lucida Grande" charset="0"/>
                <a:cs typeface="Lucida Grande" charset="0"/>
              </a:rPr>
              <a:t>2_Blank Blue w/Logo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42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4AF8054-9E28-6B42-8D63-42C93D9F09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0871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49C5D-8E98-4664-B5AF-BEE71E1059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008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67BFD-68A9-4CFB-91C3-361EB0D737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73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 Line Title/Present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4840D_1123b_CP_RT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913335"/>
            <a:ext cx="9144000" cy="1649015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6899" y="1920818"/>
            <a:ext cx="8732520" cy="701842"/>
          </a:xfrm>
        </p:spPr>
        <p:txBody>
          <a:bodyPr>
            <a:normAutofit/>
          </a:bodyPr>
          <a:lstStyle>
            <a:lvl1pPr algn="l">
              <a:defRPr sz="4800" b="0">
                <a:solidFill>
                  <a:srgbClr val="FFFFFF"/>
                </a:solidFill>
                <a:latin typeface="Palatino Linotype"/>
                <a:cs typeface="Palatino Linotype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6"/>
          <p:cNvSpPr>
            <a:spLocks noGrp="1"/>
          </p:cNvSpPr>
          <p:nvPr>
            <p:ph sz="quarter" idx="13"/>
          </p:nvPr>
        </p:nvSpPr>
        <p:spPr>
          <a:xfrm>
            <a:off x="246665" y="2613182"/>
            <a:ext cx="8732520" cy="549651"/>
          </a:xfrm>
          <a:effectLst/>
        </p:spPr>
        <p:txBody>
          <a:bodyPr anchor="ctr">
            <a:noAutofit/>
          </a:bodyPr>
          <a:lstStyle>
            <a:lvl1pPr algn="l">
              <a:spcAft>
                <a:spcPts val="600"/>
              </a:spcAft>
              <a:buNone/>
              <a:defRPr sz="2800" cap="all">
                <a:solidFill>
                  <a:srgbClr val="D49D1B"/>
                </a:solidFill>
              </a:defRPr>
            </a:lvl1pPr>
            <a:lvl2pPr marL="0" indent="0" algn="l">
              <a:buNone/>
              <a:defRPr sz="26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14"/>
          </p:nvPr>
        </p:nvSpPr>
        <p:spPr>
          <a:xfrm>
            <a:off x="246433" y="3133966"/>
            <a:ext cx="8729333" cy="388937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  <a:lvl2pPr marL="406400" indent="0">
              <a:buNone/>
              <a:defRPr/>
            </a:lvl2pPr>
            <a:lvl3pPr marL="798513" indent="0">
              <a:buNone/>
              <a:defRPr/>
            </a:lvl3pPr>
            <a:lvl4pPr marL="1139825" indent="0">
              <a:buNone/>
              <a:defRPr/>
            </a:lvl4pPr>
            <a:lvl5pPr marL="1430338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SMUWorldChangers WR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10" y="4457315"/>
            <a:ext cx="3085518" cy="43179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96107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Sub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4840D_1123b_CP_RT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000125"/>
            <a:ext cx="9144000" cy="2094310"/>
          </a:xfrm>
          <a:prstGeom prst="rect">
            <a:avLst/>
          </a:prstGeom>
          <a:solidFill>
            <a:srgbClr val="032B66">
              <a:alpha val="5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547" y="1078992"/>
            <a:ext cx="8747632" cy="1329902"/>
          </a:xfrm>
        </p:spPr>
        <p:txBody>
          <a:bodyPr anchor="ctr">
            <a:normAutofit/>
          </a:bodyPr>
          <a:lstStyle>
            <a:lvl1pPr algn="l">
              <a:defRPr sz="4800" b="0">
                <a:solidFill>
                  <a:srgbClr val="FFFFFF"/>
                </a:solidFill>
                <a:latin typeface="Palatino Linotype"/>
                <a:cs typeface="Palatino Linotype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 descr="SMUWorldChangers WR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10" y="2515446"/>
            <a:ext cx="3085518" cy="43179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537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Subtitle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24160D_001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000125"/>
            <a:ext cx="9144000" cy="2094310"/>
          </a:xfrm>
          <a:prstGeom prst="rect">
            <a:avLst/>
          </a:prstGeom>
          <a:solidFill>
            <a:srgbClr val="032B66">
              <a:alpha val="5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548" y="1078048"/>
            <a:ext cx="8753566" cy="1912164"/>
          </a:xfrm>
        </p:spPr>
        <p:txBody>
          <a:bodyPr anchor="ctr">
            <a:normAutofit/>
          </a:bodyPr>
          <a:lstStyle>
            <a:lvl1pPr algn="l">
              <a:defRPr sz="4800" b="0">
                <a:solidFill>
                  <a:srgbClr val="FFFFFF"/>
                </a:solidFill>
                <a:latin typeface="Palatino Linotype"/>
                <a:cs typeface="Palatino Linotype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 descr="SMUWorldChangers WR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10" y="315613"/>
            <a:ext cx="3085518" cy="43179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12189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Subtitle Blu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53_22519D_079_HR_RT_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000125"/>
            <a:ext cx="9144000" cy="2094310"/>
          </a:xfrm>
          <a:prstGeom prst="rect">
            <a:avLst/>
          </a:prstGeom>
          <a:solidFill>
            <a:srgbClr val="032B66">
              <a:alpha val="5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38275"/>
            <a:ext cx="9144000" cy="1149342"/>
          </a:xfrm>
        </p:spPr>
        <p:txBody>
          <a:bodyPr anchor="ctr">
            <a:normAutofit/>
          </a:bodyPr>
          <a:lstStyle>
            <a:lvl1pPr algn="ctr">
              <a:defRPr sz="4800" b="0">
                <a:solidFill>
                  <a:srgbClr val="FFFFFF"/>
                </a:solidFill>
                <a:latin typeface="Palatino Linotype"/>
                <a:cs typeface="Palatino Linotype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 descr="SMUWorldChangers WR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779" y="2424002"/>
            <a:ext cx="3085518" cy="43179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3651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53_22519D_079_HR_RT_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737122"/>
            <a:ext cx="9144000" cy="1732359"/>
          </a:xfrm>
          <a:prstGeom prst="rect">
            <a:avLst/>
          </a:prstGeom>
          <a:solidFill>
            <a:schemeClr val="bg2">
              <a:alpha val="83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30" y="1794397"/>
            <a:ext cx="8396009" cy="1617757"/>
          </a:xfrm>
        </p:spPr>
        <p:txBody>
          <a:bodyPr anchor="ctr">
            <a:normAutofit/>
          </a:bodyPr>
          <a:lstStyle>
            <a:lvl1pPr algn="r">
              <a:defRPr sz="4000">
                <a:solidFill>
                  <a:srgbClr val="FFFFFF"/>
                </a:solidFill>
                <a:latin typeface="Palatino Linotype"/>
                <a:cs typeface="Palatino Linotype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 descr="SMUWorldChangers WR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819" y="4501109"/>
            <a:ext cx="3085518" cy="43179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54718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24321D_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71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737122"/>
            <a:ext cx="9144000" cy="1732359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30" y="1794397"/>
            <a:ext cx="8396009" cy="1617757"/>
          </a:xfrm>
        </p:spPr>
        <p:txBody>
          <a:bodyPr anchor="ctr">
            <a:normAutofit/>
          </a:bodyPr>
          <a:lstStyle>
            <a:lvl1pPr algn="r">
              <a:defRPr sz="4000">
                <a:solidFill>
                  <a:srgbClr val="FFFFFF"/>
                </a:solidFill>
                <a:latin typeface="Palatino Linotype"/>
                <a:cs typeface="Palatino Linotype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 descr="SMUWorldChangers WR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819" y="4501109"/>
            <a:ext cx="3085518" cy="43179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83130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24160D_001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737122"/>
            <a:ext cx="9144000" cy="1732359"/>
          </a:xfrm>
          <a:prstGeom prst="rect">
            <a:avLst/>
          </a:prstGeom>
          <a:solidFill>
            <a:schemeClr val="bg2">
              <a:alpha val="88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6780" y="1794397"/>
            <a:ext cx="8768981" cy="1617757"/>
          </a:xfrm>
        </p:spPr>
        <p:txBody>
          <a:bodyPr anchor="ctr">
            <a:normAutofit/>
          </a:bodyPr>
          <a:lstStyle>
            <a:lvl1pPr algn="r">
              <a:defRPr sz="4000">
                <a:solidFill>
                  <a:srgbClr val="FFFFFF"/>
                </a:solidFill>
                <a:latin typeface="Palatino Linotype"/>
                <a:cs typeface="Palatino Linotype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 descr="SMUWorldChangers WR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819" y="328125"/>
            <a:ext cx="3085518" cy="43179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12976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457200" y="1197865"/>
            <a:ext cx="8686800" cy="36377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635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686800" cy="10632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686800" cy="355877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015" y="4694311"/>
            <a:ext cx="2437765" cy="405130"/>
          </a:xfrm>
          <a:prstGeom prst="rect">
            <a:avLst/>
          </a:prstGeom>
          <a:effectLst/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595959"/>
          </a:solidFill>
          <a:latin typeface="Palatino Linotype"/>
          <a:ea typeface="ＭＳ Ｐゴシック" charset="0"/>
          <a:cs typeface="Palatino Linotype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595959"/>
          </a:solidFill>
          <a:latin typeface="Palatino Linotype" charset="0"/>
          <a:ea typeface="ＭＳ Ｐゴシック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595959"/>
          </a:solidFill>
          <a:latin typeface="Palatino Linotype" charset="0"/>
          <a:ea typeface="ＭＳ Ｐゴシック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595959"/>
          </a:solidFill>
          <a:latin typeface="Palatino Linotype" charset="0"/>
          <a:ea typeface="ＭＳ Ｐゴシック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595959"/>
          </a:solidFill>
          <a:latin typeface="Palatino Linotype" charset="0"/>
          <a:ea typeface="ＭＳ Ｐゴシック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595959"/>
          </a:solidFill>
          <a:latin typeface="Palatino Linotype" charset="0"/>
          <a:ea typeface="ＭＳ Ｐゴシック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595959"/>
          </a:solidFill>
          <a:latin typeface="Palatino Linotype" charset="0"/>
          <a:ea typeface="ＭＳ Ｐゴシック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595959"/>
          </a:solidFill>
          <a:latin typeface="Palatino Linotype" charset="0"/>
          <a:ea typeface="ＭＳ Ｐゴシック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595959"/>
          </a:solidFill>
          <a:latin typeface="Palatino Linotype" charset="0"/>
          <a:ea typeface="ＭＳ Ｐゴシック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ct val="0"/>
        </a:spcBef>
        <a:spcAft>
          <a:spcPts val="1800"/>
        </a:spcAft>
        <a:buClr>
          <a:srgbClr val="7F7F7F"/>
        </a:buClr>
        <a:buFont typeface="Arial" charset="0"/>
        <a:buChar char="•"/>
        <a:defRPr sz="2400" kern="1200">
          <a:solidFill>
            <a:schemeClr val="bg1"/>
          </a:solidFill>
          <a:latin typeface="Helvetica Light"/>
          <a:ea typeface="ＭＳ Ｐゴシック" charset="0"/>
          <a:cs typeface="Helvetica Light"/>
        </a:defRPr>
      </a:lvl1pPr>
      <a:lvl2pPr marL="749300" indent="-342900" algn="l" rtl="0" eaLnBrk="1" fontAlgn="base" hangingPunct="1">
        <a:lnSpc>
          <a:spcPct val="90000"/>
        </a:lnSpc>
        <a:spcBef>
          <a:spcPct val="0"/>
        </a:spcBef>
        <a:spcAft>
          <a:spcPts val="1800"/>
        </a:spcAft>
        <a:buClr>
          <a:srgbClr val="7F7F7F"/>
        </a:buClr>
        <a:buFont typeface="Arial" charset="0"/>
        <a:buChar char="•"/>
        <a:defRPr sz="2000" kern="1200">
          <a:solidFill>
            <a:schemeClr val="bg1"/>
          </a:solidFill>
          <a:latin typeface="Helvetica Light"/>
          <a:ea typeface="ＭＳ Ｐゴシック" charset="0"/>
          <a:cs typeface="Helvetica Light"/>
        </a:defRPr>
      </a:lvl2pPr>
      <a:lvl3pPr marL="1084263" indent="-285750" algn="l" rtl="0" eaLnBrk="1" fontAlgn="base" hangingPunct="1">
        <a:lnSpc>
          <a:spcPct val="90000"/>
        </a:lnSpc>
        <a:spcBef>
          <a:spcPct val="0"/>
        </a:spcBef>
        <a:spcAft>
          <a:spcPts val="1800"/>
        </a:spcAft>
        <a:buClr>
          <a:srgbClr val="7F7F7F"/>
        </a:buClr>
        <a:buFont typeface="Arial" charset="0"/>
        <a:buChar char="•"/>
        <a:defRPr kern="1200">
          <a:solidFill>
            <a:schemeClr val="bg1"/>
          </a:solidFill>
          <a:latin typeface="Helvetica Light"/>
          <a:ea typeface="ＭＳ Ｐゴシック" charset="0"/>
          <a:cs typeface="Helvetica Light"/>
        </a:defRPr>
      </a:lvl3pPr>
      <a:lvl4pPr marL="1425575" indent="-285750" algn="l" rtl="0" eaLnBrk="1" fontAlgn="base" hangingPunct="1">
        <a:lnSpc>
          <a:spcPct val="90000"/>
        </a:lnSpc>
        <a:spcBef>
          <a:spcPct val="0"/>
        </a:spcBef>
        <a:spcAft>
          <a:spcPts val="1800"/>
        </a:spcAft>
        <a:buClr>
          <a:srgbClr val="7F7F7F"/>
        </a:buClr>
        <a:buFont typeface="Arial" charset="0"/>
        <a:buChar char="•"/>
        <a:defRPr sz="1600" kern="1200">
          <a:solidFill>
            <a:schemeClr val="bg1"/>
          </a:solidFill>
          <a:latin typeface="Helvetica Light"/>
          <a:ea typeface="ＭＳ Ｐゴシック" charset="0"/>
          <a:cs typeface="Helvetica Light"/>
        </a:defRPr>
      </a:lvl4pPr>
      <a:lvl5pPr marL="1716088" indent="-285750" algn="l" rtl="0" eaLnBrk="1" fontAlgn="base" hangingPunct="1">
        <a:lnSpc>
          <a:spcPct val="90000"/>
        </a:lnSpc>
        <a:spcBef>
          <a:spcPct val="0"/>
        </a:spcBef>
        <a:spcAft>
          <a:spcPts val="1800"/>
        </a:spcAft>
        <a:buClr>
          <a:srgbClr val="7F7F7F"/>
        </a:buClr>
        <a:buFont typeface="Arial" charset="0"/>
        <a:buChar char="•"/>
        <a:defRPr sz="1400" kern="1200">
          <a:solidFill>
            <a:schemeClr val="bg1"/>
          </a:solidFill>
          <a:latin typeface="Helvetica Light"/>
          <a:ea typeface="ＭＳ Ｐゴシック" charset="0"/>
          <a:cs typeface="Helvetica Light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bit.ly/BuildingOurEnergyFuture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-74815" y="2087677"/>
            <a:ext cx="9293629" cy="702469"/>
          </a:xfrm>
        </p:spPr>
        <p:txBody>
          <a:bodyPr>
            <a:noAutofit/>
          </a:bodyPr>
          <a:lstStyle/>
          <a:p>
            <a:pPr algn="ctr"/>
            <a:r>
              <a:rPr lang="en-US" sz="4000" b="1" cap="small" dirty="0"/>
              <a:t>Building Our Energy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-91440" y="2883143"/>
            <a:ext cx="9351818" cy="548878"/>
          </a:xfrm>
        </p:spPr>
        <p:txBody>
          <a:bodyPr rtlCol="0"/>
          <a:lstStyle/>
          <a:p>
            <a:pPr algn="ctr" fontAlgn="auto">
              <a:spcBef>
                <a:spcPts val="0"/>
              </a:spcBef>
              <a:buClr>
                <a:schemeClr val="tx1">
                  <a:lumMod val="50000"/>
                </a:schemeClr>
              </a:buClr>
              <a:defRPr/>
            </a:pPr>
            <a:r>
              <a:rPr lang="en-US" sz="3300" b="1" cap="small" dirty="0">
                <a:latin typeface="Palatino" charset="0"/>
                <a:ea typeface="Palatino" charset="0"/>
                <a:cs typeface="Palatino" charset="0"/>
              </a:rPr>
              <a:t>Prof. James W. Coleman  </a:t>
            </a:r>
            <a:r>
              <a:rPr lang="en-US" sz="3300" dirty="0">
                <a:latin typeface="Wingdings" charset="2"/>
              </a:rPr>
              <a:t></a:t>
            </a:r>
            <a:r>
              <a:rPr lang="en-US" sz="3300" dirty="0">
                <a:latin typeface="Baskerville Old Face" charset="0"/>
                <a:ea typeface="Baskerville Old Face" charset="0"/>
                <a:cs typeface="Baskerville Old Face" charset="0"/>
              </a:rPr>
              <a:t>  </a:t>
            </a:r>
            <a:r>
              <a:rPr lang="en-US" sz="3300" b="1" dirty="0">
                <a:latin typeface="Palatino" charset="0"/>
                <a:ea typeface="Palatino" charset="0"/>
                <a:cs typeface="Palatino" charset="0"/>
              </a:rPr>
              <a:t>@</a:t>
            </a:r>
            <a:r>
              <a:rPr lang="en-US" sz="3300" b="1" cap="none" dirty="0" err="1">
                <a:latin typeface="Palatino" charset="0"/>
                <a:ea typeface="Palatino" charset="0"/>
                <a:cs typeface="Palatino" charset="0"/>
              </a:rPr>
              <a:t>EnergyLawProf</a:t>
            </a:r>
            <a:r>
              <a:rPr lang="en-US" sz="3300" b="1" dirty="0">
                <a:latin typeface="Palatino" charset="0"/>
                <a:ea typeface="Palatino" charset="0"/>
                <a:cs typeface="Palatino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503373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136626"/>
            <a:ext cx="4484536" cy="4785231"/>
          </a:xfrm>
        </p:spPr>
        <p:txBody>
          <a:bodyPr anchor="ctr">
            <a:normAutofit/>
          </a:bodyPr>
          <a:lstStyle/>
          <a:p>
            <a:pPr algn="ctr">
              <a:spcAft>
                <a:spcPts val="900"/>
              </a:spcAft>
            </a:pPr>
            <a:r>
              <a:rPr lang="en-US" altLang="en-US" sz="3600" b="1" dirty="0">
                <a:latin typeface="Baskerville Old Face" charset="0"/>
                <a:ea typeface="ＭＳ Ｐゴシック" charset="-128"/>
              </a:rPr>
              <a:t>Wind &amp; solar power vary over the day</a:t>
            </a:r>
            <a:r>
              <a:rPr lang="mr-IN" altLang="en-US" sz="3600" b="1" dirty="0">
                <a:latin typeface="Baskerville Old Face" charset="0"/>
                <a:ea typeface="ＭＳ Ｐゴシック" charset="-128"/>
              </a:rPr>
              <a:t>…</a:t>
            </a:r>
            <a:br>
              <a:rPr lang="en-US" altLang="en-US" sz="3600" b="1" dirty="0">
                <a:latin typeface="Baskerville Old Face" charset="0"/>
                <a:ea typeface="ＭＳ Ｐゴシック" charset="-128"/>
              </a:rPr>
            </a:br>
            <a:br>
              <a:rPr lang="en-US" altLang="en-US" b="1" dirty="0">
                <a:latin typeface="Baskerville Old Face" charset="0"/>
                <a:ea typeface="ＭＳ Ｐゴシック" charset="-128"/>
              </a:rPr>
            </a:br>
            <a:r>
              <a:rPr lang="en-US" altLang="en-US" b="1" dirty="0">
                <a:latin typeface="Baskerville Old Face" charset="0"/>
                <a:ea typeface="ＭＳ Ｐゴシック" charset="-128"/>
              </a:rPr>
              <a:t>Neither is particularly strong during peak power consumption </a:t>
            </a:r>
            <a:br>
              <a:rPr lang="en-US" altLang="en-US" b="1" dirty="0">
                <a:latin typeface="Baskerville Old Face" charset="0"/>
                <a:ea typeface="ＭＳ Ｐゴシック" charset="-128"/>
              </a:rPr>
            </a:br>
            <a:r>
              <a:rPr lang="en-US" altLang="en-US" b="1" dirty="0">
                <a:latin typeface="Baskerville Old Face" charset="0"/>
                <a:ea typeface="ＭＳ Ｐゴシック" charset="-128"/>
              </a:rPr>
              <a:t>(early evening)</a:t>
            </a:r>
            <a:endParaRPr lang="en-US" altLang="en-US" sz="3600" b="1" dirty="0">
              <a:latin typeface="Baskerville Old Face" charset="0"/>
              <a:ea typeface="ＭＳ Ｐゴシック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877" y="0"/>
            <a:ext cx="4715123" cy="565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117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009196-852F-2636-84D3-F6482833B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709" y="-163897"/>
            <a:ext cx="7332346" cy="535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94397"/>
            <a:ext cx="9144000" cy="1617757"/>
          </a:xfrm>
        </p:spPr>
        <p:txBody>
          <a:bodyPr>
            <a:noAutofit/>
          </a:bodyPr>
          <a:lstStyle/>
          <a:p>
            <a:pPr algn="ctr">
              <a:spcAft>
                <a:spcPts val="1400"/>
              </a:spcAft>
              <a:buClr>
                <a:schemeClr val="bg1">
                  <a:lumMod val="50000"/>
                  <a:lumOff val="50000"/>
                </a:schemeClr>
              </a:buClr>
              <a:defRPr/>
            </a:pPr>
            <a:r>
              <a:rPr lang="en-US" sz="3200" dirty="0">
                <a:latin typeface="Baskerville Old Face"/>
                <a:cs typeface="Baskerville Old Face"/>
              </a:rPr>
              <a:t>Securing New Supply Chains</a:t>
            </a:r>
          </a:p>
        </p:txBody>
      </p:sp>
    </p:spTree>
    <p:extLst>
      <p:ext uri="{BB962C8B-B14F-4D97-AF65-F5344CB8AC3E}">
        <p14:creationId xmlns:p14="http://schemas.microsoft.com/office/powerpoint/2010/main" val="2789917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B1852D-54C8-0D08-48A5-1848FE323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9406" y="-28159"/>
            <a:ext cx="3503220" cy="52142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51DB3B-2AF8-980F-CA30-13D68D4560F3}"/>
              </a:ext>
            </a:extLst>
          </p:cNvPr>
          <p:cNvSpPr txBox="1"/>
          <p:nvPr/>
        </p:nvSpPr>
        <p:spPr>
          <a:xfrm>
            <a:off x="57250" y="277841"/>
            <a:ext cx="5557652" cy="449353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chemeClr val="bg1">
                    <a:lumMod val="75000"/>
                    <a:lumOff val="25000"/>
                  </a:schemeClr>
                </a:solidFill>
                <a:latin typeface="Baskerville Old Face" charset="0"/>
                <a:ea typeface="Baskerville Old Face" charset="0"/>
                <a:cs typeface="Baskerville Old Face" charset="0"/>
              </a:rPr>
              <a:t>Building New Supply Chains</a:t>
            </a:r>
          </a:p>
          <a:p>
            <a:pPr marL="457200" indent="-457200" algn="ctr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  <a:latin typeface="Baskerville Old Face" charset="0"/>
                <a:ea typeface="Baskerville Old Face" charset="0"/>
                <a:cs typeface="Baskerville Old Face" charset="0"/>
              </a:rPr>
              <a:t>U.S. is #1 global producer of both oil and gas</a:t>
            </a:r>
          </a:p>
          <a:p>
            <a:pPr marL="457200" indent="-457200" algn="ctr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  <a:latin typeface="Baskerville Old Face" charset="0"/>
                <a:ea typeface="Baskerville Old Face" charset="0"/>
                <a:cs typeface="Baskerville Old Face" charset="0"/>
              </a:rPr>
              <a:t>U.S. is not in top 10 producers of most important commodities for transition, such as cobalt &amp; lithium</a:t>
            </a:r>
          </a:p>
          <a:p>
            <a:pPr marL="457200" indent="-457200" algn="ctr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  <a:latin typeface="Baskerville Old Face" charset="0"/>
                <a:ea typeface="Baskerville Old Face" charset="0"/>
                <a:cs typeface="Baskerville Old Face" charset="0"/>
              </a:rPr>
              <a:t>How much can we produce in United States and how much can we friend-source?</a:t>
            </a:r>
          </a:p>
        </p:txBody>
      </p:sp>
    </p:spTree>
    <p:extLst>
      <p:ext uri="{BB962C8B-B14F-4D97-AF65-F5344CB8AC3E}">
        <p14:creationId xmlns:p14="http://schemas.microsoft.com/office/powerpoint/2010/main" val="20617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D56D28A-0EC6-7292-75E7-7C839E5A1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003" y="259278"/>
            <a:ext cx="9537499" cy="484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9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60254" y="-459119"/>
            <a:ext cx="9038857" cy="1063229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3800" b="1" dirty="0">
                <a:latin typeface="Baskerville Old Face"/>
                <a:cs typeface="Baskerville Old Face"/>
              </a:rPr>
              <a:t>Transformative Technologies?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sz="half" idx="1"/>
          </p:nvPr>
        </p:nvSpPr>
        <p:spPr>
          <a:xfrm>
            <a:off x="149628" y="667524"/>
            <a:ext cx="4752381" cy="4181527"/>
          </a:xfrm>
        </p:spPr>
        <p:txBody>
          <a:bodyPr>
            <a:noAutofit/>
          </a:bodyPr>
          <a:lstStyle/>
          <a:p>
            <a:pPr>
              <a:spcAft>
                <a:spcPts val="1400"/>
              </a:spcAft>
              <a:buClr>
                <a:schemeClr val="bg1">
                  <a:lumMod val="50000"/>
                  <a:lumOff val="50000"/>
                </a:schemeClr>
              </a:buClr>
              <a:defRPr/>
            </a:pPr>
            <a:r>
              <a:rPr lang="en-US" sz="3000" dirty="0">
                <a:latin typeface="Baskerville Old Face"/>
                <a:cs typeface="Baskerville Old Face"/>
              </a:rPr>
              <a:t>New forms of electricity storage?</a:t>
            </a:r>
          </a:p>
          <a:p>
            <a:pPr>
              <a:spcAft>
                <a:spcPts val="1400"/>
              </a:spcAft>
              <a:buClr>
                <a:schemeClr val="bg1">
                  <a:lumMod val="50000"/>
                  <a:lumOff val="50000"/>
                </a:schemeClr>
              </a:buClr>
              <a:defRPr/>
            </a:pPr>
            <a:r>
              <a:rPr lang="en-US" sz="3000" dirty="0">
                <a:latin typeface="Baskerville Old Face"/>
                <a:cs typeface="Baskerville Old Face"/>
              </a:rPr>
              <a:t>New demand response?</a:t>
            </a:r>
          </a:p>
          <a:p>
            <a:pPr>
              <a:spcAft>
                <a:spcPts val="1400"/>
              </a:spcAft>
              <a:buClr>
                <a:schemeClr val="bg1">
                  <a:lumMod val="50000"/>
                  <a:lumOff val="50000"/>
                </a:schemeClr>
              </a:buClr>
              <a:defRPr/>
            </a:pPr>
            <a:r>
              <a:rPr lang="en-US" sz="3000" dirty="0">
                <a:latin typeface="Baskerville Old Face"/>
                <a:cs typeface="Baskerville Old Face"/>
              </a:rPr>
              <a:t>New battery chemistries?</a:t>
            </a:r>
          </a:p>
          <a:p>
            <a:pPr>
              <a:spcAft>
                <a:spcPts val="1400"/>
              </a:spcAft>
              <a:buClr>
                <a:schemeClr val="bg1">
                  <a:lumMod val="50000"/>
                  <a:lumOff val="50000"/>
                </a:schemeClr>
              </a:buClr>
              <a:defRPr/>
            </a:pPr>
            <a:r>
              <a:rPr lang="en-US" sz="3000" dirty="0">
                <a:latin typeface="Baskerville Old Face"/>
                <a:cs typeface="Baskerville Old Face"/>
              </a:rPr>
              <a:t>Low-carbon natural gas exports?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C536CD-4EC1-3319-7E80-BDBE779DE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728" y="603107"/>
            <a:ext cx="3969018" cy="221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C3E8759-59EE-F8A7-A72D-DB2F83276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728" y="2879241"/>
            <a:ext cx="3969018" cy="221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30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94397"/>
            <a:ext cx="9144000" cy="1617757"/>
          </a:xfrm>
        </p:spPr>
        <p:txBody>
          <a:bodyPr>
            <a:noAutofit/>
          </a:bodyPr>
          <a:lstStyle/>
          <a:p>
            <a:pPr algn="ctr">
              <a:spcAft>
                <a:spcPts val="1400"/>
              </a:spcAft>
              <a:buClr>
                <a:schemeClr val="bg1">
                  <a:lumMod val="50000"/>
                  <a:lumOff val="50000"/>
                </a:schemeClr>
              </a:buClr>
              <a:defRPr/>
            </a:pPr>
            <a:r>
              <a:rPr lang="en-US" sz="3200" dirty="0">
                <a:latin typeface="Baskerville Old Face"/>
                <a:cs typeface="Baskerville Old Face"/>
              </a:rPr>
              <a:t>Infrastructure Funding &amp; Roadblocks</a:t>
            </a:r>
          </a:p>
        </p:txBody>
      </p:sp>
    </p:spTree>
    <p:extLst>
      <p:ext uri="{BB962C8B-B14F-4D97-AF65-F5344CB8AC3E}">
        <p14:creationId xmlns:p14="http://schemas.microsoft.com/office/powerpoint/2010/main" val="2384678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069BF5-0CAD-2CE1-8F2B-FFE202704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41" y="0"/>
            <a:ext cx="728731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599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7814C0-EC28-A031-243B-171BFE836E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660"/>
            <a:ext cx="9144000" cy="472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899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5AF1C5-57F0-C038-4F16-F5DCC15A6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466"/>
            <a:ext cx="9144000" cy="477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12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336461" y="-139454"/>
            <a:ext cx="8762650" cy="1063229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>
                <a:latin typeface="Baskerville Old Face"/>
                <a:cs typeface="Baskerville Old Face"/>
              </a:rPr>
              <a:t>Today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sz="half" idx="1"/>
          </p:nvPr>
        </p:nvSpPr>
        <p:spPr>
          <a:xfrm>
            <a:off x="149629" y="1024359"/>
            <a:ext cx="8949482" cy="4181527"/>
          </a:xfrm>
        </p:spPr>
        <p:txBody>
          <a:bodyPr>
            <a:noAutofit/>
          </a:bodyPr>
          <a:lstStyle/>
          <a:p>
            <a:pPr>
              <a:spcAft>
                <a:spcPts val="1400"/>
              </a:spcAft>
              <a:buClr>
                <a:schemeClr val="bg1">
                  <a:lumMod val="50000"/>
                  <a:lumOff val="50000"/>
                </a:schemeClr>
              </a:buClr>
              <a:defRPr/>
            </a:pPr>
            <a:r>
              <a:rPr lang="en-US" sz="3000" dirty="0">
                <a:latin typeface="Baskerville Old Face"/>
                <a:cs typeface="Baskerville Old Face"/>
              </a:rPr>
              <a:t>Global Shifts to Electricity &amp; Renewables</a:t>
            </a:r>
          </a:p>
          <a:p>
            <a:pPr>
              <a:spcAft>
                <a:spcPts val="1400"/>
              </a:spcAft>
              <a:buClr>
                <a:schemeClr val="bg1">
                  <a:lumMod val="50000"/>
                  <a:lumOff val="50000"/>
                </a:schemeClr>
              </a:buClr>
              <a:defRPr/>
            </a:pPr>
            <a:r>
              <a:rPr lang="en-US" sz="3000" dirty="0">
                <a:latin typeface="Baskerville Old Face"/>
                <a:cs typeface="Baskerville Old Face"/>
              </a:rPr>
              <a:t>Securing New Supply Chains</a:t>
            </a:r>
          </a:p>
          <a:p>
            <a:pPr>
              <a:spcAft>
                <a:spcPts val="1400"/>
              </a:spcAft>
              <a:buClr>
                <a:schemeClr val="bg1">
                  <a:lumMod val="50000"/>
                  <a:lumOff val="50000"/>
                </a:schemeClr>
              </a:buClr>
              <a:defRPr/>
            </a:pPr>
            <a:r>
              <a:rPr lang="en-US" sz="3000" dirty="0">
                <a:latin typeface="Baskerville Old Face"/>
                <a:cs typeface="Baskerville Old Face"/>
              </a:rPr>
              <a:t>Infrastructure Funding &amp; Roadblocks</a:t>
            </a:r>
          </a:p>
        </p:txBody>
      </p:sp>
    </p:spTree>
    <p:extLst>
      <p:ext uri="{BB962C8B-B14F-4D97-AF65-F5344CB8AC3E}">
        <p14:creationId xmlns:p14="http://schemas.microsoft.com/office/powerpoint/2010/main" val="184363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27855412-1327-8C49-9B58-57A7065AA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65" y="494858"/>
            <a:ext cx="4833257" cy="962257"/>
          </a:xfrm>
          <a:prstGeom prst="rect">
            <a:avLst/>
          </a:prstGeom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F9E139D-4F7F-294C-B319-4FD4EE308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94" y="1640944"/>
            <a:ext cx="3459405" cy="1274694"/>
          </a:xfrm>
          <a:prstGeom prst="rect">
            <a:avLst/>
          </a:prstGeom>
        </p:spPr>
      </p:pic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56C40F6-41CB-1E4C-8F74-0DB2D1D3A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605" y="2676592"/>
            <a:ext cx="4572000" cy="1199786"/>
          </a:xfrm>
          <a:prstGeom prst="rect">
            <a:avLst/>
          </a:prstGeom>
        </p:spPr>
      </p:pic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CF32B82-CBEA-2042-B107-7F534528E4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6" y="3373667"/>
            <a:ext cx="4207141" cy="1611621"/>
          </a:xfrm>
          <a:prstGeom prst="rect">
            <a:avLst/>
          </a:prstGeom>
        </p:spPr>
      </p:pic>
      <p:pic>
        <p:nvPicPr>
          <p:cNvPr id="4" name="Picture 3" descr="Windmills in the water&#10;&#10;Description automatically generated with medium confidence">
            <a:extLst>
              <a:ext uri="{FF2B5EF4-FFF2-40B4-BE49-F238E27FC236}">
                <a16:creationId xmlns:a16="http://schemas.microsoft.com/office/drawing/2014/main" id="{A8D3EDCD-E0F0-5841-8F63-4DC1F73DAB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477" y="81246"/>
            <a:ext cx="4466147" cy="2977431"/>
          </a:xfrm>
          <a:prstGeom prst="rect">
            <a:avLst/>
          </a:prstGeom>
        </p:spPr>
      </p:pic>
      <p:pic>
        <p:nvPicPr>
          <p:cNvPr id="5" name="Picture 4" descr="A high angle view of a construction site&#10;&#10;Description automatically generated with low confidence">
            <a:extLst>
              <a:ext uri="{FF2B5EF4-FFF2-40B4-BE49-F238E27FC236}">
                <a16:creationId xmlns:a16="http://schemas.microsoft.com/office/drawing/2014/main" id="{F354F83D-C5AC-1B07-C67B-12F1B4D1F4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597" y="1934157"/>
            <a:ext cx="4207141" cy="318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6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216546" y="-366316"/>
            <a:ext cx="8927454" cy="1063229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>
                <a:latin typeface="Baskerville Old Face"/>
                <a:cs typeface="Baskerville Old Face"/>
              </a:rPr>
              <a:t>Proposals to Speed Permitting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sz="half" idx="1"/>
          </p:nvPr>
        </p:nvSpPr>
        <p:spPr>
          <a:xfrm>
            <a:off x="85458" y="722018"/>
            <a:ext cx="9058542" cy="4181527"/>
          </a:xfrm>
        </p:spPr>
        <p:txBody>
          <a:bodyPr>
            <a:noAutofit/>
          </a:bodyPr>
          <a:lstStyle/>
          <a:p>
            <a:pPr>
              <a:spcAft>
                <a:spcPts val="1000"/>
              </a:spcAft>
              <a:buClr>
                <a:schemeClr val="bg1">
                  <a:lumMod val="50000"/>
                  <a:lumOff val="50000"/>
                </a:schemeClr>
              </a:buClr>
              <a:defRPr/>
            </a:pPr>
            <a:r>
              <a:rPr lang="en-US" sz="2800" dirty="0">
                <a:latin typeface="Baskerville Old Face"/>
                <a:cs typeface="Baskerville Old Face"/>
              </a:rPr>
              <a:t>Senator Manchin’s Proposal:</a:t>
            </a:r>
          </a:p>
          <a:p>
            <a:pPr lvl="1">
              <a:spcAft>
                <a:spcPts val="1000"/>
              </a:spcAft>
              <a:buClr>
                <a:schemeClr val="bg1">
                  <a:lumMod val="50000"/>
                  <a:lumOff val="50000"/>
                </a:schemeClr>
              </a:buClr>
              <a:defRPr/>
            </a:pPr>
            <a:r>
              <a:rPr lang="en-US" sz="2800" dirty="0">
                <a:latin typeface="Baskerville Old Face"/>
                <a:cs typeface="Baskerville Old Face"/>
              </a:rPr>
              <a:t>Federal permits for powerlines &amp; hydrogen pipelines</a:t>
            </a:r>
          </a:p>
          <a:p>
            <a:pPr lvl="1">
              <a:spcAft>
                <a:spcPts val="1000"/>
              </a:spcAft>
              <a:buClr>
                <a:schemeClr val="bg1">
                  <a:lumMod val="50000"/>
                  <a:lumOff val="50000"/>
                </a:schemeClr>
              </a:buClr>
              <a:defRPr/>
            </a:pPr>
            <a:r>
              <a:rPr lang="en-US" sz="2800" dirty="0">
                <a:latin typeface="Baskerville Old Face"/>
                <a:cs typeface="Baskerville Old Face"/>
              </a:rPr>
              <a:t>*Time guidelines for environmental reviews</a:t>
            </a:r>
          </a:p>
          <a:p>
            <a:pPr lvl="1">
              <a:spcAft>
                <a:spcPts val="1000"/>
              </a:spcAft>
              <a:buClr>
                <a:schemeClr val="bg1">
                  <a:lumMod val="50000"/>
                  <a:lumOff val="50000"/>
                </a:schemeClr>
              </a:buClr>
              <a:defRPr/>
            </a:pPr>
            <a:r>
              <a:rPr lang="en-US" sz="2800" dirty="0">
                <a:latin typeface="Baskerville Old Face"/>
                <a:cs typeface="Baskerville Old Face"/>
              </a:rPr>
              <a:t>*Permits to Mountain Valley Pipeline, end judicial review</a:t>
            </a:r>
          </a:p>
          <a:p>
            <a:pPr marL="1430338" lvl="4" indent="0">
              <a:spcAft>
                <a:spcPts val="1000"/>
              </a:spcAft>
              <a:buClr>
                <a:schemeClr val="bg1">
                  <a:lumMod val="50000"/>
                  <a:lumOff val="50000"/>
                </a:schemeClr>
              </a:buClr>
              <a:buNone/>
              <a:defRPr/>
            </a:pPr>
            <a:r>
              <a:rPr lang="en-US" sz="2800" dirty="0">
                <a:latin typeface="Baskerville Old Face"/>
                <a:cs typeface="Baskerville Old Face"/>
              </a:rPr>
              <a:t>*Part of debt limit agreement</a:t>
            </a:r>
          </a:p>
          <a:p>
            <a:pPr>
              <a:spcAft>
                <a:spcPts val="1000"/>
              </a:spcAft>
              <a:buClr>
                <a:schemeClr val="bg1">
                  <a:lumMod val="50000"/>
                  <a:lumOff val="50000"/>
                </a:schemeClr>
              </a:buClr>
              <a:defRPr/>
            </a:pPr>
            <a:r>
              <a:rPr lang="en-US" sz="2800" dirty="0">
                <a:latin typeface="Baskerville Old Face"/>
                <a:cs typeface="Baskerville Old Face"/>
              </a:rPr>
              <a:t>BUILDER Act</a:t>
            </a:r>
          </a:p>
          <a:p>
            <a:pPr lvl="1">
              <a:spcAft>
                <a:spcPts val="1000"/>
              </a:spcAft>
              <a:buClr>
                <a:schemeClr val="bg1">
                  <a:lumMod val="50000"/>
                  <a:lumOff val="50000"/>
                </a:schemeClr>
              </a:buClr>
              <a:defRPr/>
            </a:pPr>
            <a:r>
              <a:rPr lang="en-US" sz="2800" dirty="0">
                <a:latin typeface="Baskerville Old Face"/>
                <a:cs typeface="Baskerville Old Face"/>
              </a:rPr>
              <a:t>Courts can’t stop projects for more environmental review</a:t>
            </a:r>
          </a:p>
          <a:p>
            <a:pPr lvl="1">
              <a:spcAft>
                <a:spcPts val="1000"/>
              </a:spcAft>
              <a:buClr>
                <a:schemeClr val="bg1">
                  <a:lumMod val="50000"/>
                  <a:lumOff val="50000"/>
                </a:schemeClr>
              </a:buClr>
              <a:defRPr/>
            </a:pPr>
            <a:r>
              <a:rPr lang="en-US" sz="2800" dirty="0">
                <a:latin typeface="Baskerville Old Face"/>
                <a:cs typeface="Baskerville Old Face"/>
              </a:rPr>
              <a:t>States can’t stop federally approved projects</a:t>
            </a:r>
          </a:p>
          <a:p>
            <a:pPr>
              <a:spcAft>
                <a:spcPts val="1000"/>
              </a:spcAft>
              <a:buClr>
                <a:schemeClr val="bg1">
                  <a:lumMod val="50000"/>
                  <a:lumOff val="50000"/>
                </a:schemeClr>
              </a:buClr>
              <a:defRPr/>
            </a:pPr>
            <a:endParaRPr lang="en-US" sz="2800" dirty="0">
              <a:latin typeface="Baskerville Old Face"/>
              <a:cs typeface="Baskerville Old Face"/>
            </a:endParaRPr>
          </a:p>
          <a:p>
            <a:pPr lvl="1">
              <a:spcAft>
                <a:spcPts val="1000"/>
              </a:spcAft>
              <a:buClr>
                <a:schemeClr val="bg1">
                  <a:lumMod val="50000"/>
                  <a:lumOff val="50000"/>
                </a:schemeClr>
              </a:buClr>
              <a:defRPr/>
            </a:pPr>
            <a:endParaRPr lang="en-US" sz="2800" dirty="0">
              <a:latin typeface="Baskerville Old Face"/>
              <a:cs typeface="Baskerville Old Face"/>
            </a:endParaRPr>
          </a:p>
          <a:p>
            <a:pPr lvl="1">
              <a:spcAft>
                <a:spcPts val="1000"/>
              </a:spcAft>
              <a:buClr>
                <a:schemeClr val="bg1">
                  <a:lumMod val="50000"/>
                  <a:lumOff val="50000"/>
                </a:schemeClr>
              </a:buClr>
              <a:defRPr/>
            </a:pPr>
            <a:endParaRPr lang="en-US" sz="2800" dirty="0">
              <a:latin typeface="Baskerville Old Face"/>
              <a:cs typeface="Baskerville Old Face"/>
            </a:endParaRPr>
          </a:p>
        </p:txBody>
      </p:sp>
    </p:spTree>
    <p:extLst>
      <p:ext uri="{BB962C8B-B14F-4D97-AF65-F5344CB8AC3E}">
        <p14:creationId xmlns:p14="http://schemas.microsoft.com/office/powerpoint/2010/main" val="80084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149466" y="228600"/>
            <a:ext cx="4809392" cy="5275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FFFFFF"/>
                </a:solidFill>
                <a:latin typeface="Palatino Linotype"/>
                <a:ea typeface="ＭＳ Ｐゴシック" charset="0"/>
                <a:cs typeface="Palatino Linotype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595959"/>
                </a:solidFill>
                <a:latin typeface="Palatino Linotype" charset="0"/>
                <a:ea typeface="ＭＳ Ｐゴシック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595959"/>
                </a:solidFill>
                <a:latin typeface="Palatino Linotype" charset="0"/>
                <a:ea typeface="ＭＳ Ｐゴシック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595959"/>
                </a:solidFill>
                <a:latin typeface="Palatino Linotype" charset="0"/>
                <a:ea typeface="ＭＳ Ｐゴシック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595959"/>
                </a:solidFill>
                <a:latin typeface="Palatino Linotype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595959"/>
                </a:solidFill>
                <a:latin typeface="Palatino Linotype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595959"/>
                </a:solidFill>
                <a:latin typeface="Palatino Linotype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595959"/>
                </a:solidFill>
                <a:latin typeface="Palatino Linotype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595959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1800"/>
              </a:spcAft>
              <a:buClr>
                <a:schemeClr val="tx1">
                  <a:lumMod val="50000"/>
                </a:schemeClr>
              </a:buClr>
              <a:defRPr/>
            </a:pPr>
            <a:r>
              <a:rPr lang="en-US" sz="3600" b="1" dirty="0">
                <a:solidFill>
                  <a:schemeClr val="tx1"/>
                </a:solidFill>
                <a:latin typeface="Baskerville Old Face"/>
                <a:cs typeface="Baskerville Old Face"/>
              </a:rPr>
              <a:t>Prof. James W. Coleman</a:t>
            </a:r>
          </a:p>
        </p:txBody>
      </p:sp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784FECC1-CF89-F8AB-09CA-667CD44D1BFE}"/>
              </a:ext>
            </a:extLst>
          </p:cNvPr>
          <p:cNvGraphicFramePr>
            <a:graphicFrameLocks noGrp="1"/>
          </p:cNvGraphicFramePr>
          <p:nvPr/>
        </p:nvGraphicFramePr>
        <p:xfrm>
          <a:off x="97657" y="1690432"/>
          <a:ext cx="8975322" cy="2125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3927">
                  <a:extLst>
                    <a:ext uri="{9D8B030D-6E8A-4147-A177-3AD203B41FA5}">
                      <a16:colId xmlns:a16="http://schemas.microsoft.com/office/drawing/2014/main" val="693346330"/>
                    </a:ext>
                  </a:extLst>
                </a:gridCol>
                <a:gridCol w="5051395">
                  <a:extLst>
                    <a:ext uri="{9D8B030D-6E8A-4147-A177-3AD203B41FA5}">
                      <a16:colId xmlns:a16="http://schemas.microsoft.com/office/drawing/2014/main" val="30341553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</a:pPr>
                      <a:r>
                        <a:rPr lang="en-US" sz="3600" b="1" dirty="0">
                          <a:solidFill>
                            <a:srgbClr val="D49D1B"/>
                          </a:solidFill>
                          <a:latin typeface="Baskerville Old Face"/>
                          <a:cs typeface="Baskerville Old Face"/>
                        </a:rPr>
                        <a:t>Blog:</a:t>
                      </a:r>
                    </a:p>
                    <a:p>
                      <a:pPr algn="r">
                        <a:spcAft>
                          <a:spcPts val="300"/>
                        </a:spcAft>
                      </a:pPr>
                      <a:r>
                        <a:rPr lang="en-US" sz="3600" b="1" dirty="0">
                          <a:solidFill>
                            <a:srgbClr val="D49D1B"/>
                          </a:solidFill>
                          <a:latin typeface="Baskerville Old Face"/>
                          <a:cs typeface="Baskerville Old Face"/>
                        </a:rPr>
                        <a:t>Twitter &amp; YouTube:</a:t>
                      </a:r>
                    </a:p>
                    <a:p>
                      <a:pPr algn="r">
                        <a:spcAft>
                          <a:spcPts val="300"/>
                        </a:spcAft>
                      </a:pPr>
                      <a:r>
                        <a:rPr lang="en-US" sz="3600" b="1" dirty="0">
                          <a:solidFill>
                            <a:srgbClr val="D49D1B"/>
                          </a:solidFill>
                          <a:latin typeface="Baskerville Old Face"/>
                          <a:cs typeface="Baskerville Old Face"/>
                        </a:rPr>
                        <a:t>Interviews:</a:t>
                      </a:r>
                    </a:p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Baskerville Old Face"/>
                          <a:cs typeface="Baskerville Old Face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Baskerville Old Face"/>
                          <a:cs typeface="Baskerville Old Face"/>
                        </a:rPr>
                        <a:t>EnergyLawProf.com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Baskerville Old Face"/>
                        <a:cs typeface="Baskerville Old Face"/>
                      </a:endParaRP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Baskerville Old Face"/>
                          <a:cs typeface="Baskerville Old Face"/>
                        </a:rPr>
                        <a:t> @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Baskerville Old Face"/>
                          <a:cs typeface="Baskerville Old Face"/>
                        </a:rPr>
                        <a:t>EnergyLawProf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Baskerville Old Face"/>
                        <a:cs typeface="Baskerville Old Face"/>
                      </a:endParaRP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Baskerville Old Face"/>
                          <a:cs typeface="Baskerville Old Face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Baskerville Old Face"/>
                          <a:cs typeface="Baskerville Old Face"/>
                        </a:rPr>
                        <a:t>EnergyTradeoffs.com</a:t>
                      </a:r>
                      <a:endParaRPr lang="en-US" sz="3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1799516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71BA8D2-368A-A6DC-B0A4-51E21545747E}"/>
              </a:ext>
            </a:extLst>
          </p:cNvPr>
          <p:cNvSpPr txBox="1">
            <a:spLocks/>
          </p:cNvSpPr>
          <p:nvPr/>
        </p:nvSpPr>
        <p:spPr bwMode="auto">
          <a:xfrm>
            <a:off x="0" y="3856498"/>
            <a:ext cx="9144000" cy="103494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FFFFFF"/>
                </a:solidFill>
                <a:latin typeface="Palatino Linotype"/>
                <a:ea typeface="ＭＳ Ｐゴシック" charset="0"/>
                <a:cs typeface="Palatino Linotype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595959"/>
                </a:solidFill>
                <a:latin typeface="Palatino Linotype" charset="0"/>
                <a:ea typeface="ＭＳ Ｐゴシック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595959"/>
                </a:solidFill>
                <a:latin typeface="Palatino Linotype" charset="0"/>
                <a:ea typeface="ＭＳ Ｐゴシック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595959"/>
                </a:solidFill>
                <a:latin typeface="Palatino Linotype" charset="0"/>
                <a:ea typeface="ＭＳ Ｐゴシック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595959"/>
                </a:solidFill>
                <a:latin typeface="Palatino Linotype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595959"/>
                </a:solidFill>
                <a:latin typeface="Palatino Linotype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595959"/>
                </a:solidFill>
                <a:latin typeface="Palatino Linotype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595959"/>
                </a:solidFill>
                <a:latin typeface="Palatino Linotype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595959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1800"/>
              </a:spcAft>
              <a:buClr>
                <a:schemeClr val="tx1">
                  <a:lumMod val="50000"/>
                </a:schemeClr>
              </a:buClr>
              <a:defRPr/>
            </a:pPr>
            <a:r>
              <a:rPr lang="en-US" sz="30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Baskerville Old Face"/>
                <a:cs typeface="Baskerville Old Face"/>
              </a:rPr>
              <a:t>Slides available: </a:t>
            </a:r>
            <a:r>
              <a:rPr lang="en-US" sz="3000" b="1" dirty="0">
                <a:latin typeface="Baskerville Old Face"/>
                <a:cs typeface="Baskerville Old Face"/>
              </a:rPr>
              <a:t> </a:t>
            </a:r>
            <a:r>
              <a:rPr lang="en-US" sz="3000" b="1" dirty="0">
                <a:latin typeface="Baskerville Old Face"/>
                <a:cs typeface="Baskerville Old Face"/>
                <a:hlinkClick r:id="rId2"/>
              </a:rPr>
              <a:t>https://bit.ly/BuildingOurEnergyFuture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425951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94397"/>
            <a:ext cx="9144000" cy="1617757"/>
          </a:xfrm>
        </p:spPr>
        <p:txBody>
          <a:bodyPr>
            <a:noAutofit/>
          </a:bodyPr>
          <a:lstStyle/>
          <a:p>
            <a:pPr algn="ctr">
              <a:spcAft>
                <a:spcPts val="1400"/>
              </a:spcAft>
              <a:buClr>
                <a:schemeClr val="bg1">
                  <a:lumMod val="50000"/>
                  <a:lumOff val="50000"/>
                </a:schemeClr>
              </a:buClr>
              <a:defRPr/>
            </a:pPr>
            <a:r>
              <a:rPr lang="en-US" sz="3200" dirty="0">
                <a:latin typeface="Baskerville Old Face"/>
                <a:cs typeface="Baskerville Old Face"/>
              </a:rPr>
              <a:t>Global Shifts to Electricity &amp; Renewables</a:t>
            </a:r>
          </a:p>
        </p:txBody>
      </p:sp>
    </p:spTree>
    <p:extLst>
      <p:ext uri="{BB962C8B-B14F-4D97-AF65-F5344CB8AC3E}">
        <p14:creationId xmlns:p14="http://schemas.microsoft.com/office/powerpoint/2010/main" val="3942703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2A5203D5-488A-C240-9FC6-D97290E4E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44" y="182880"/>
            <a:ext cx="9066450" cy="436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33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C8B1B95E-9ED6-5443-9366-771B62B75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597"/>
            <a:ext cx="9144000" cy="474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76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87466" y="-76795"/>
            <a:ext cx="8992923" cy="79766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595959"/>
                </a:solidFill>
                <a:latin typeface="Palatino Linotype"/>
                <a:ea typeface="ＭＳ Ｐゴシック" charset="0"/>
                <a:cs typeface="Palatino Linotype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595959"/>
                </a:solidFill>
                <a:latin typeface="Palatino Linotype" charset="0"/>
                <a:ea typeface="ＭＳ Ｐゴシック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595959"/>
                </a:solidFill>
                <a:latin typeface="Palatino Linotype" charset="0"/>
                <a:ea typeface="ＭＳ Ｐゴシック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595959"/>
                </a:solidFill>
                <a:latin typeface="Palatino Linotype" charset="0"/>
                <a:ea typeface="ＭＳ Ｐゴシック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595959"/>
                </a:solidFill>
                <a:latin typeface="Palatino Linotype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595959"/>
                </a:solidFill>
                <a:latin typeface="Palatino Linotype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595959"/>
                </a:solidFill>
                <a:latin typeface="Palatino Linotype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595959"/>
                </a:solidFill>
                <a:latin typeface="Palatino Linotype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595959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algn="ctr"/>
            <a:r>
              <a:rPr lang="en-US" sz="4000" b="1" dirty="0">
                <a:latin typeface="Baskerville Old Face" charset="0"/>
                <a:cs typeface="Arial" charset="0"/>
              </a:rPr>
              <a:t>Similar Expectations for World Power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E4E40C-CD2F-84B9-8D64-8A0B1E023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276"/>
            <a:ext cx="9144000" cy="456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06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D7FBF7-B0B0-B085-077E-2959D16C0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50" y="41521"/>
            <a:ext cx="8987397" cy="509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1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16DFFF4A-07FC-91E5-B651-D421F281B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4" y="-38730"/>
            <a:ext cx="7634122" cy="517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34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679152"/>
            <a:ext cx="5410200" cy="3200400"/>
          </a:xfrm>
        </p:spPr>
        <p:txBody>
          <a:bodyPr/>
          <a:lstStyle/>
          <a:p>
            <a:pPr marL="1257300" lvl="1" indent="-857250" eaLnBrk="1" hangingPunct="1">
              <a:spcAft>
                <a:spcPts val="1200"/>
              </a:spcAft>
              <a:buFontTx/>
              <a:buAutoNum type="alphaUcPeriod"/>
            </a:pPr>
            <a:endParaRPr lang="en-US" sz="3600" dirty="0">
              <a:latin typeface="Baskerville Old Face" charset="0"/>
              <a:ea typeface="Arial" charset="0"/>
              <a:cs typeface="Arial" charset="0"/>
            </a:endParaRPr>
          </a:p>
          <a:p>
            <a:pPr marL="0" indent="0" eaLnBrk="1" hangingPunct="1">
              <a:spcAft>
                <a:spcPts val="1200"/>
              </a:spcAft>
              <a:buFontTx/>
              <a:buAutoNum type="arabicPeriod"/>
            </a:pPr>
            <a:endParaRPr lang="en-US" sz="4000" dirty="0">
              <a:latin typeface="Baskerville Old Face" charset="0"/>
              <a:cs typeface="Arial" charset="0"/>
            </a:endParaRPr>
          </a:p>
          <a:p>
            <a:pPr marL="0" indent="0" eaLnBrk="1" hangingPunct="1">
              <a:spcAft>
                <a:spcPts val="1200"/>
              </a:spcAft>
              <a:buFontTx/>
              <a:buAutoNum type="arabicPeriod"/>
            </a:pPr>
            <a:endParaRPr lang="en-US" sz="4000" dirty="0">
              <a:latin typeface="Baskerville Old Face" charset="0"/>
              <a:cs typeface="Arial" charset="0"/>
            </a:endParaRPr>
          </a:p>
          <a:p>
            <a:pPr marL="0" indent="0" eaLnBrk="1" hangingPunct="1"/>
            <a:endParaRPr lang="en-US" dirty="0">
              <a:latin typeface="Baskerville Old Face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671" y="97106"/>
            <a:ext cx="7148373" cy="57881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2" y="3989716"/>
            <a:ext cx="2529209" cy="554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7" y="4557581"/>
            <a:ext cx="3035871" cy="4842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8650" y="4098432"/>
            <a:ext cx="318977" cy="1864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59489" y="4914481"/>
            <a:ext cx="318977" cy="1864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4784" y="316940"/>
            <a:ext cx="2207863" cy="33239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u="sng" dirty="0">
                <a:solidFill>
                  <a:schemeClr val="bg1">
                    <a:lumMod val="75000"/>
                    <a:lumOff val="25000"/>
                  </a:schemeClr>
                </a:solidFill>
                <a:latin typeface="Baskerville Old Face" charset="0"/>
                <a:ea typeface="Baskerville Old Face" charset="0"/>
                <a:cs typeface="Baskerville Old Face" charset="0"/>
              </a:rPr>
              <a:t>Grid Must Always Balance: Renewables Save Fuel But May Not Be There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19740" y="4243158"/>
            <a:ext cx="212651" cy="338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47922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4x3 Template_White_Jun2014">
  <a:themeElements>
    <a:clrScheme name="SMU Pallette Jun2014">
      <a:dk1>
        <a:sysClr val="windowText" lastClr="000000"/>
      </a:dk1>
      <a:lt1>
        <a:sysClr val="window" lastClr="FFFFFF"/>
      </a:lt1>
      <a:dk2>
        <a:srgbClr val="14398A"/>
      </a:dk2>
      <a:lt2>
        <a:srgbClr val="E8E1C7"/>
      </a:lt2>
      <a:accent1>
        <a:srgbClr val="CC0035"/>
      </a:accent1>
      <a:accent2>
        <a:srgbClr val="032B66"/>
      </a:accent2>
      <a:accent3>
        <a:srgbClr val="E8E1C7"/>
      </a:accent3>
      <a:accent4>
        <a:srgbClr val="B10000"/>
      </a:accent4>
      <a:accent5>
        <a:srgbClr val="CC0000"/>
      </a:accent5>
      <a:accent6>
        <a:srgbClr val="EDB600"/>
      </a:accent6>
      <a:hlink>
        <a:srgbClr val="2655C5"/>
      </a:hlink>
      <a:folHlink>
        <a:srgbClr val="5E84BE"/>
      </a:folHlink>
    </a:clrScheme>
    <a:fontScheme name="Custom 1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F7EA714CC39040883754BC4B32E8BA" ma:contentTypeVersion="0" ma:contentTypeDescription="Create a new document." ma:contentTypeScope="" ma:versionID="82fca3889656e9b49c3f85370df2045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9C28EF2-5F72-4F36-9FAB-E29A52179F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4E5588E-D5D4-4A9C-9FD2-3305314A5B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F30D25C-2B8C-4E8E-A3EA-861E33399DB6}">
  <ds:schemaRefs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4x3 Template_White_Jun2014.potx</Template>
  <TotalTime>32537</TotalTime>
  <Words>375</Words>
  <Application>Microsoft Macintosh PowerPoint</Application>
  <PresentationFormat>On-screen Show (16:9)</PresentationFormat>
  <Paragraphs>58</Paragraphs>
  <Slides>22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Baskerville Old Face</vt:lpstr>
      <vt:lpstr>Calibri</vt:lpstr>
      <vt:lpstr>Helvetica Light</vt:lpstr>
      <vt:lpstr>Lucida Grande</vt:lpstr>
      <vt:lpstr>Palatino</vt:lpstr>
      <vt:lpstr>Palatino Linotype</vt:lpstr>
      <vt:lpstr>Wingdings</vt:lpstr>
      <vt:lpstr>4x3 Template_White_Jun2014</vt:lpstr>
      <vt:lpstr>Building Our Energy Future</vt:lpstr>
      <vt:lpstr>Today</vt:lpstr>
      <vt:lpstr>Global Shifts to Electricity &amp; Renewables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Wind &amp; solar power vary over the day…  Neither is particularly strong during peak power consumption  (early evening)</vt:lpstr>
      <vt:lpstr>PowerPoint Presentation</vt:lpstr>
      <vt:lpstr>Securing New Supply Chains</vt:lpstr>
      <vt:lpstr>PowerPoint Presentation</vt:lpstr>
      <vt:lpstr>PowerPoint Presentation</vt:lpstr>
      <vt:lpstr>Transformative Technologies?</vt:lpstr>
      <vt:lpstr>Infrastructure Funding &amp; Roadblocks</vt:lpstr>
      <vt:lpstr>PowerPoint Presentation</vt:lpstr>
      <vt:lpstr>PowerPoint Presentation</vt:lpstr>
      <vt:lpstr>PowerPoint Presentation</vt:lpstr>
      <vt:lpstr>PowerPoint Presentation</vt:lpstr>
      <vt:lpstr>Proposals to Speed Permitting</vt:lpstr>
      <vt:lpstr>PowerPoint Presentation</vt:lpstr>
    </vt:vector>
  </TitlesOfParts>
  <Company>Southern Methodist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Snow, Andrew</dc:creator>
  <cp:lastModifiedBy>Microsoft Office User</cp:lastModifiedBy>
  <cp:revision>595</cp:revision>
  <cp:lastPrinted>2019-05-27T00:52:35Z</cp:lastPrinted>
  <dcterms:created xsi:type="dcterms:W3CDTF">2013-05-07T11:43:08Z</dcterms:created>
  <dcterms:modified xsi:type="dcterms:W3CDTF">2023-05-31T04:01:04Z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0x0101005AF7EA714CC39040883754BC4B32E8BA</vt:lpwstr>
  </property>
</Properties>
</file>